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2" r:id="rId4"/>
  </p:sldMasterIdLst>
  <p:notesMasterIdLst>
    <p:notesMasterId r:id="rId14"/>
  </p:notesMasterIdLst>
  <p:sldIdLst>
    <p:sldId id="305" r:id="rId5"/>
    <p:sldId id="324" r:id="rId6"/>
    <p:sldId id="323" r:id="rId7"/>
    <p:sldId id="311" r:id="rId8"/>
    <p:sldId id="294" r:id="rId9"/>
    <p:sldId id="328" r:id="rId10"/>
    <p:sldId id="326" r:id="rId11"/>
    <p:sldId id="327" r:id="rId12"/>
    <p:sldId id="310" r:id="rId1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59E53"/>
    <a:srgbClr val="1654A4"/>
    <a:srgbClr val="239E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96" autoAdjust="0"/>
    <p:restoredTop sz="95214" autoAdjust="0"/>
  </p:normalViewPr>
  <p:slideViewPr>
    <p:cSldViewPr>
      <p:cViewPr varScale="1">
        <p:scale>
          <a:sx n="105" d="100"/>
          <a:sy n="105" d="100"/>
        </p:scale>
        <p:origin x="510"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&#65279;<?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tableStyles" Target="tableStyles.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theme" Target="theme/theme1.xml" /><Relationship Id="rId16" Type="http://schemas.openxmlformats.org/officeDocument/2006/relationships/viewProps" Target="viewProps.xml" /><Relationship Id="rId6" Type="http://schemas.openxmlformats.org/officeDocument/2006/relationships/slide" Target="slides/slide2.xml" /><Relationship Id="rId11" Type="http://schemas.openxmlformats.org/officeDocument/2006/relationships/slide" Target="slides/slide7.xml" /><Relationship Id="rId5" Type="http://schemas.openxmlformats.org/officeDocument/2006/relationships/slide" Target="slides/slide1.xml" /><Relationship Id="rId15" Type="http://schemas.openxmlformats.org/officeDocument/2006/relationships/presProps" Target="presProps.xml" /><Relationship Id="rId10" Type="http://schemas.openxmlformats.org/officeDocument/2006/relationships/slide" Target="slides/slide6.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1433" tIns="45716" rIns="91433" bIns="4571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7" cy="496967"/>
          </a:xfrm>
          <a:prstGeom prst="rect">
            <a:avLst/>
          </a:prstGeom>
        </p:spPr>
        <p:txBody>
          <a:bodyPr vert="horz" lIns="91433" tIns="45716" rIns="91433" bIns="45716" rtlCol="0"/>
          <a:lstStyle>
            <a:lvl1pPr algn="r">
              <a:defRPr sz="1200"/>
            </a:lvl1pPr>
          </a:lstStyle>
          <a:p>
            <a:fld id="{90C1A1BA-84E3-42A9-9947-44E161CAFAE2}"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33" tIns="45716" rIns="91433" bIns="45716" rtlCol="0" anchor="ctr"/>
          <a:lstStyle/>
          <a:p>
            <a:endParaRPr lang="ja-JP" altLang="en-US"/>
          </a:p>
        </p:txBody>
      </p:sp>
      <p:sp>
        <p:nvSpPr>
          <p:cNvPr id="5" name="ノート プレースホルダー 4"/>
          <p:cNvSpPr>
            <a:spLocks noGrp="1"/>
          </p:cNvSpPr>
          <p:nvPr>
            <p:ph type="body" sz="quarter" idx="3"/>
          </p:nvPr>
        </p:nvSpPr>
        <p:spPr>
          <a:xfrm>
            <a:off x="680721" y="4721187"/>
            <a:ext cx="5445760" cy="4472702"/>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6"/>
            <a:ext cx="2949787" cy="496967"/>
          </a:xfrm>
          <a:prstGeom prst="rect">
            <a:avLst/>
          </a:prstGeom>
        </p:spPr>
        <p:txBody>
          <a:bodyPr vert="horz" lIns="91433" tIns="45716" rIns="91433" bIns="4571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6"/>
            <a:ext cx="2949787" cy="496967"/>
          </a:xfrm>
          <a:prstGeom prst="rect">
            <a:avLst/>
          </a:prstGeom>
        </p:spPr>
        <p:txBody>
          <a:bodyPr vert="horz" lIns="91433" tIns="45716" rIns="91433" bIns="45716" rtlCol="0" anchor="b"/>
          <a:lstStyle>
            <a:lvl1pPr algn="r">
              <a:defRPr sz="1200"/>
            </a:lvl1pPr>
          </a:lstStyle>
          <a:p>
            <a:fld id="{D15FA5BC-3C9F-41F4-BE49-B5BC0655F2BC}" type="slidenum">
              <a:rPr kumimoji="1" lang="ja-JP" altLang="en-US" smtClean="0"/>
              <a:t>‹#›</a:t>
            </a:fld>
            <a:endParaRPr kumimoji="1" lang="ja-JP" altLang="en-US"/>
          </a:p>
        </p:txBody>
      </p:sp>
    </p:spTree>
    <p:extLst>
      <p:ext uri="{BB962C8B-B14F-4D97-AF65-F5344CB8AC3E}">
        <p14:creationId xmlns:p14="http://schemas.microsoft.com/office/powerpoint/2010/main" val="29665124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fld id="{82A1C641-4A2D-49C9-8E7A-B06C361A0A7A}" type="datetime1">
              <a:rPr lang="ja-JP" altLang="en-US" smtClean="0"/>
              <a:t>2026/8/3</a:t>
            </a:fld>
            <a:endParaRPr lang="ja-JP" altLang="en-US"/>
          </a:p>
        </p:txBody>
      </p:sp>
      <p:sp>
        <p:nvSpPr>
          <p:cNvPr id="5" name="フッター プレースホルダー 4"/>
          <p:cNvSpPr>
            <a:spLocks noGrp="1"/>
          </p:cNvSpPr>
          <p:nvPr>
            <p:ph type="ftr" sz="quarter" idx="11"/>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endParaRPr lang="ja-JP" altLang="en-US"/>
          </a:p>
        </p:txBody>
      </p:sp>
      <p:sp>
        <p:nvSpPr>
          <p:cNvPr id="6" name="スライド番号プレースホルダー 5"/>
          <p:cNvSpPr>
            <a:spLocks noGrp="1"/>
          </p:cNvSpPr>
          <p:nvPr>
            <p:ph type="sldNum" sz="quarter" idx="12"/>
          </p:nvPr>
        </p:nvSpPr>
        <p:spPr/>
        <p:txBody>
          <a:bodyPr/>
          <a:lstStyle>
            <a:lvl1pPr>
              <a:defRPr>
                <a:latin typeface="メイリオ" panose="020B0604030504040204" pitchFamily="50" charset="-128"/>
                <a:ea typeface="メイリオ" panose="020B0604030504040204" pitchFamily="50" charset="-128"/>
                <a:cs typeface="メイリオ" panose="020B0604030504040204" pitchFamily="50" charset="-128"/>
              </a:defRPr>
            </a:lvl1pPr>
          </a:lstStyle>
          <a:p>
            <a:fld id="{2B573624-9676-401E-A4F8-639460B6B7DA}" type="slidenum">
              <a:rPr lang="ja-JP" altLang="en-US" smtClean="0"/>
              <a:pPr/>
              <a:t>‹#›</a:t>
            </a:fld>
            <a:endParaRPr lang="ja-JP" altLang="en-US"/>
          </a:p>
        </p:txBody>
      </p:sp>
    </p:spTree>
    <p:extLst>
      <p:ext uri="{BB962C8B-B14F-4D97-AF65-F5344CB8AC3E}">
        <p14:creationId xmlns:p14="http://schemas.microsoft.com/office/powerpoint/2010/main" val="3998048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049D09D-4B52-4FB3-BF27-388C9EA87C1A}"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9237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E120BB1-CC66-490F-9C6C-41DDA38458F3}"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963241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E311FF-428C-440E-AF09-9C196D3D6AF3}"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3244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01ABEA5-BB4F-454B-BF8F-A5393E977F70}"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235718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56BB9DE-20D7-48DC-87DF-55B05367C8A8}"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82408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5262BCE-2864-4E34-8B7F-CA4230B907ED}" type="datetime1">
              <a:rPr kumimoji="1" lang="ja-JP" altLang="en-US" smtClean="0"/>
              <a:t>2026/8/3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2085697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CB84CEA-66E3-4C09-9981-49C03DF513D2}" type="datetime1">
              <a:rPr kumimoji="1" lang="ja-JP" altLang="en-US" smtClean="0"/>
              <a:t>2026/8/3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872195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BE89C-9A0E-44DC-BA7C-6E3F2A07AC19}" type="datetime1">
              <a:rPr kumimoji="1" lang="ja-JP" altLang="en-US" smtClean="0"/>
              <a:t>2026/8/3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748501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FD0726A-4D28-4CAE-A36D-7005469D419F}"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846398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180A35-69F1-4E6B-BCC6-20BB70B95075}"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3260964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3D4A7A-379E-47C6-AA60-4892B56834B3}" type="datetime1">
              <a:rPr kumimoji="1" lang="ja-JP" altLang="en-US" smtClean="0"/>
              <a:t>2026/8/3</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11274180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E79BFF-2033-43F3-849E-17BF905A94BD}"/>
              </a:ext>
            </a:extLst>
          </p:cNvPr>
          <p:cNvSpPr>
            <a:spLocks noGrp="1"/>
          </p:cNvSpPr>
          <p:nvPr>
            <p:ph type="ctrTitle"/>
          </p:nvPr>
        </p:nvSpPr>
        <p:spPr/>
        <p:txBody>
          <a:bodyPr>
            <a:normAutofit/>
          </a:bodyPr>
          <a:lstStyle/>
          <a:p>
            <a:r>
              <a:rPr kumimoji="1" lang="en-US" altLang="ja-JP" sz="3600" b="1" dirty="0"/>
              <a:t>【</a:t>
            </a:r>
            <a:r>
              <a:rPr kumimoji="1" lang="ja-JP" altLang="en-US" sz="3600" b="1" dirty="0"/>
              <a:t>実証事業名称</a:t>
            </a:r>
            <a:r>
              <a:rPr kumimoji="1" lang="en-US" altLang="ja-JP" sz="3600" b="1" dirty="0"/>
              <a:t>】</a:t>
            </a:r>
            <a:endParaRPr kumimoji="1" lang="ja-JP" altLang="en-US" sz="3600" b="1" dirty="0"/>
          </a:p>
        </p:txBody>
      </p:sp>
      <p:sp>
        <p:nvSpPr>
          <p:cNvPr id="4" name="タイトル 1">
            <a:extLst>
              <a:ext uri="{FF2B5EF4-FFF2-40B4-BE49-F238E27FC236}">
                <a16:creationId xmlns:a16="http://schemas.microsoft.com/office/drawing/2014/main" id="{6BD95999-0761-4C9D-885B-B3797FD59C0C}"/>
              </a:ext>
            </a:extLst>
          </p:cNvPr>
          <p:cNvSpPr txBox="1">
            <a:spLocks/>
          </p:cNvSpPr>
          <p:nvPr/>
        </p:nvSpPr>
        <p:spPr>
          <a:xfrm>
            <a:off x="699693" y="3046673"/>
            <a:ext cx="7772400"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en-US" altLang="ja-JP" sz="2800" b="1" dirty="0"/>
              <a:t>【</a:t>
            </a:r>
            <a:r>
              <a:rPr lang="ja-JP" altLang="en-US" sz="2800" b="1" dirty="0"/>
              <a:t>提案者名</a:t>
            </a:r>
            <a:r>
              <a:rPr lang="en-US" altLang="ja-JP" sz="2800" b="1" dirty="0"/>
              <a:t>】</a:t>
            </a:r>
            <a:endParaRPr lang="ja-JP" altLang="en-US" sz="2800" b="1" dirty="0"/>
          </a:p>
        </p:txBody>
      </p:sp>
      <p:sp>
        <p:nvSpPr>
          <p:cNvPr id="11" name="タイトル 1">
            <a:extLst>
              <a:ext uri="{FF2B5EF4-FFF2-40B4-BE49-F238E27FC236}">
                <a16:creationId xmlns:a16="http://schemas.microsoft.com/office/drawing/2014/main" id="{00E6CE07-BBAC-4CD3-8C96-CB381133C18B}"/>
              </a:ext>
            </a:extLst>
          </p:cNvPr>
          <p:cNvSpPr txBox="1">
            <a:spLocks/>
          </p:cNvSpPr>
          <p:nvPr/>
        </p:nvSpPr>
        <p:spPr>
          <a:xfrm>
            <a:off x="407501" y="3692298"/>
            <a:ext cx="8412971" cy="285536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342900" indent="-342900" algn="l">
              <a:buFont typeface="Wingdings" panose="05000000000000000000" pitchFamily="2" charset="2"/>
              <a:buChar char="p"/>
            </a:pPr>
            <a:r>
              <a:rPr lang="ja-JP" altLang="en-US" sz="1800" dirty="0">
                <a:solidFill>
                  <a:srgbClr val="0000FF"/>
                </a:solidFill>
              </a:rPr>
              <a:t>本様式は、自由にデザインを変更して頂いて構いません。</a:t>
            </a:r>
            <a:br>
              <a:rPr lang="en-US" altLang="ja-JP" sz="1800" dirty="0">
                <a:solidFill>
                  <a:srgbClr val="0000FF"/>
                </a:solidFill>
              </a:rPr>
            </a:br>
            <a:r>
              <a:rPr lang="ja-JP" altLang="en-US" sz="1800" dirty="0">
                <a:solidFill>
                  <a:srgbClr val="0000FF"/>
                </a:solidFill>
              </a:rPr>
              <a:t>（スライドサイズを</a:t>
            </a:r>
            <a:r>
              <a:rPr lang="en-US" altLang="ja-JP" sz="1800" dirty="0">
                <a:solidFill>
                  <a:srgbClr val="0000FF"/>
                </a:solidFill>
              </a:rPr>
              <a:t>16:9</a:t>
            </a:r>
            <a:r>
              <a:rPr lang="ja-JP" altLang="en-US" sz="1800" dirty="0">
                <a:solidFill>
                  <a:srgbClr val="0000FF"/>
                </a:solidFill>
              </a:rPr>
              <a:t>に変更することも可とします。）</a:t>
            </a:r>
            <a:endParaRPr lang="en-US" altLang="ja-JP" sz="1800" dirty="0">
              <a:solidFill>
                <a:srgbClr val="0000FF"/>
              </a:solidFill>
            </a:endParaRPr>
          </a:p>
          <a:p>
            <a:pPr marL="342900" indent="-342900" algn="l">
              <a:buFont typeface="Wingdings" panose="05000000000000000000" pitchFamily="2" charset="2"/>
              <a:buChar char="p"/>
            </a:pPr>
            <a:r>
              <a:rPr lang="ja-JP" altLang="en-US" sz="1800" dirty="0">
                <a:solidFill>
                  <a:srgbClr val="0000FF"/>
                </a:solidFill>
                <a:latin typeface="メイリオ"/>
                <a:ea typeface="メイリオ"/>
              </a:rPr>
              <a:t>提案書は、簡潔な記載を心がけ、表紙を除いて</a:t>
            </a:r>
            <a:r>
              <a:rPr lang="en-US" altLang="ja-JP" sz="1800" dirty="0">
                <a:solidFill>
                  <a:srgbClr val="0000FF"/>
                </a:solidFill>
                <a:latin typeface="メイリオ"/>
                <a:ea typeface="メイリオ"/>
              </a:rPr>
              <a:t>15</a:t>
            </a:r>
            <a:r>
              <a:rPr lang="ja-JP" altLang="en-US" sz="1800" dirty="0">
                <a:solidFill>
                  <a:srgbClr val="0000FF"/>
                </a:solidFill>
                <a:latin typeface="メイリオ"/>
                <a:ea typeface="メイリオ"/>
              </a:rPr>
              <a:t>ページ以内で作成してください。</a:t>
            </a:r>
          </a:p>
          <a:p>
            <a:pPr marL="342900" indent="-342900" algn="l">
              <a:buFont typeface="Wingdings" panose="05000000000000000000" pitchFamily="2" charset="2"/>
              <a:buChar char="p"/>
            </a:pPr>
            <a:r>
              <a:rPr lang="ja-JP" altLang="en-US" sz="1800" dirty="0">
                <a:solidFill>
                  <a:srgbClr val="0000FF"/>
                </a:solidFill>
                <a:latin typeface="メイリオ"/>
                <a:ea typeface="メイリオ"/>
              </a:rPr>
              <a:t>本提案書は共創候補先へ開示を想定しています。非開示としたいページや箇所がある場合、当該部分をわかりやすく明示してください。</a:t>
            </a:r>
          </a:p>
          <a:p>
            <a:pPr marL="342900" indent="-342900" algn="l">
              <a:buFont typeface="Wingdings" panose="05000000000000000000" pitchFamily="2" charset="2"/>
              <a:buChar char="p"/>
            </a:pPr>
            <a:r>
              <a:rPr lang="ja-JP" altLang="en-US" sz="1800" dirty="0">
                <a:solidFill>
                  <a:srgbClr val="0000FF"/>
                </a:solidFill>
              </a:rPr>
              <a:t>提出時に、各スライドに青文字で記載してある説明文は削除してください。</a:t>
            </a:r>
            <a:endParaRPr lang="en-US" altLang="ja-JP" sz="1800" dirty="0">
              <a:solidFill>
                <a:srgbClr val="0000FF"/>
              </a:solidFill>
            </a:endParaRPr>
          </a:p>
        </p:txBody>
      </p:sp>
      <p:sp>
        <p:nvSpPr>
          <p:cNvPr id="5" name="タイトル 1">
            <a:extLst>
              <a:ext uri="{FF2B5EF4-FFF2-40B4-BE49-F238E27FC236}">
                <a16:creationId xmlns:a16="http://schemas.microsoft.com/office/drawing/2014/main" id="{00E6CE07-BBAC-4CD3-8C96-CB381133C18B}"/>
              </a:ext>
            </a:extLst>
          </p:cNvPr>
          <p:cNvSpPr txBox="1">
            <a:spLocks/>
          </p:cNvSpPr>
          <p:nvPr/>
        </p:nvSpPr>
        <p:spPr>
          <a:xfrm>
            <a:off x="89125" y="50499"/>
            <a:ext cx="8965750" cy="114625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l"/>
            <a:r>
              <a:rPr lang="ja-JP" altLang="en-US" sz="1800" b="1" i="1" dirty="0"/>
              <a:t>令和</a:t>
            </a:r>
            <a:r>
              <a:rPr lang="en-US" altLang="ja-JP" sz="1800" b="1" dirty="0"/>
              <a:t>8</a:t>
            </a:r>
            <a:r>
              <a:rPr lang="ja-JP" altLang="en-US" sz="1800" b="1" dirty="0"/>
              <a:t>年度 裾野市共創型実証フィールド創出事業</a:t>
            </a:r>
            <a:endParaRPr lang="ja-JP" altLang="en-US" sz="1800" b="1" i="1" dirty="0"/>
          </a:p>
          <a:p>
            <a:pPr algn="l"/>
            <a:r>
              <a:rPr lang="en-US" altLang="ja-JP" sz="2000" b="1" i="1" dirty="0"/>
              <a:t>【</a:t>
            </a:r>
            <a:r>
              <a:rPr lang="ja-JP" altLang="en-US" sz="2000" b="1" i="1" dirty="0"/>
              <a:t>実証事業提案書</a:t>
            </a:r>
            <a:r>
              <a:rPr lang="en-US" altLang="ja-JP" sz="2000" b="1" i="1" dirty="0"/>
              <a:t>】</a:t>
            </a:r>
            <a:endParaRPr lang="ja-JP" altLang="en-US" sz="2000" b="1" i="1" dirty="0"/>
          </a:p>
        </p:txBody>
      </p:sp>
    </p:spTree>
    <p:extLst>
      <p:ext uri="{BB962C8B-B14F-4D97-AF65-F5344CB8AC3E}">
        <p14:creationId xmlns:p14="http://schemas.microsoft.com/office/powerpoint/2010/main" val="1182220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1573"/>
            <a:ext cx="8280000" cy="828000"/>
          </a:xfrm>
        </p:spPr>
        <p:txBody>
          <a:bodyPr>
            <a:noAutofit/>
          </a:bodyPr>
          <a:lstStyle/>
          <a:p>
            <a:pPr algn="l"/>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１．公募テーマにおける解決したい裾野市の課題</a:t>
            </a:r>
            <a:endParaRPr kumimoji="1"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実証事業提案の背景となる、解決したい課題について具体的に記載してください。</a:t>
            </a:r>
          </a:p>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なぜその課題に注目したのか（原体験があるとすればそれは何か）を記載してください。</a:t>
            </a: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2</a:t>
            </a:fld>
            <a:endParaRPr kumimoji="1" lang="ja-JP" altLang="en-US"/>
          </a:p>
        </p:txBody>
      </p:sp>
    </p:spTree>
    <p:extLst>
      <p:ext uri="{BB962C8B-B14F-4D97-AF65-F5344CB8AC3E}">
        <p14:creationId xmlns:p14="http://schemas.microsoft.com/office/powerpoint/2010/main" val="1210534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2403" y="0"/>
            <a:ext cx="8280000" cy="828000"/>
          </a:xfrm>
        </p:spPr>
        <p:txBody>
          <a:bodyPr>
            <a:normAutofit/>
          </a:bodyPr>
          <a:lstStyle/>
          <a:p>
            <a:pPr algn="l"/>
            <a:r>
              <a:rPr kumimoji="1" lang="ja-JP" altLang="en-US" sz="2400" b="1" dirty="0">
                <a:latin typeface="メイリオ" panose="020B0604030504040204" pitchFamily="50" charset="-128"/>
                <a:ea typeface="メイリオ" panose="020B0604030504040204" pitchFamily="50" charset="-128"/>
              </a:rPr>
              <a:t>２．</a:t>
            </a:r>
            <a:r>
              <a:rPr lang="ja-JP" altLang="en-US" sz="2400" b="1" dirty="0">
                <a:latin typeface="メイリオ" panose="020B0604030504040204" pitchFamily="50" charset="-128"/>
                <a:ea typeface="メイリオ" panose="020B0604030504040204" pitchFamily="50" charset="-128"/>
              </a:rPr>
              <a:t>実証事業の</a:t>
            </a:r>
            <a:r>
              <a:rPr kumimoji="1" lang="ja-JP" altLang="en-US" sz="2400" b="1" dirty="0">
                <a:latin typeface="メイリオ" panose="020B0604030504040204" pitchFamily="50" charset="-128"/>
                <a:ea typeface="メイリオ" panose="020B0604030504040204" pitchFamily="50" charset="-128"/>
              </a:rPr>
              <a:t>提案内容・課題の解決策</a:t>
            </a:r>
          </a:p>
        </p:txBody>
      </p:sp>
      <p:sp>
        <p:nvSpPr>
          <p:cNvPr id="3" name="コンテンツ プレースホルダー 2"/>
          <p:cNvSpPr>
            <a:spLocks noGrp="1"/>
          </p:cNvSpPr>
          <p:nvPr>
            <p:ph idx="1"/>
          </p:nvPr>
        </p:nvSpPr>
        <p:spPr>
          <a:xfrm>
            <a:off x="440731" y="1088903"/>
            <a:ext cx="8229600" cy="4525963"/>
          </a:xfrm>
        </p:spPr>
        <p:txBody>
          <a:bodyPr>
            <a:normAutofit/>
          </a:bodyPr>
          <a:lstStyle/>
          <a:p>
            <a:r>
              <a:rPr lang="ja-JP" altLang="en-US" sz="1800" dirty="0">
                <a:solidFill>
                  <a:srgbClr val="0000FF"/>
                </a:solidFill>
                <a:latin typeface="メイリオ" panose="020B0604030504040204" pitchFamily="50" charset="-128"/>
                <a:ea typeface="メイリオ" panose="020B0604030504040204" pitchFamily="50" charset="-128"/>
              </a:rPr>
              <a:t>「</a:t>
            </a:r>
            <a:r>
              <a:rPr lang="en-US" altLang="ja-JP" sz="1800" dirty="0">
                <a:solidFill>
                  <a:srgbClr val="0000FF"/>
                </a:solidFill>
                <a:latin typeface="メイリオ" panose="020B0604030504040204" pitchFamily="50" charset="-128"/>
                <a:ea typeface="メイリオ" panose="020B0604030504040204" pitchFamily="50" charset="-128"/>
              </a:rPr>
              <a:t>1</a:t>
            </a:r>
            <a:r>
              <a:rPr lang="ja-JP" altLang="en-US" sz="1800" dirty="0">
                <a:solidFill>
                  <a:srgbClr val="0000FF"/>
                </a:solidFill>
                <a:latin typeface="メイリオ" panose="020B0604030504040204" pitchFamily="50" charset="-128"/>
                <a:ea typeface="メイリオ" panose="020B0604030504040204" pitchFamily="50" charset="-128"/>
              </a:rPr>
              <a:t>．公募テーマにおける解決したい裾野市の課題」</a:t>
            </a:r>
            <a:r>
              <a:rPr kumimoji="1" lang="ja-JP" altLang="en-US" sz="1800" dirty="0">
                <a:solidFill>
                  <a:srgbClr val="0000FF"/>
                </a:solidFill>
                <a:latin typeface="メイリオ" panose="020B0604030504040204" pitchFamily="50" charset="-128"/>
                <a:ea typeface="メイリオ" panose="020B0604030504040204" pitchFamily="50" charset="-128"/>
              </a:rPr>
              <a:t>について、本実証事業で具体的に何を検証し、どのように解決していくのかを記載してください。</a:t>
            </a:r>
            <a:endParaRPr kumimoji="1" lang="en-US" altLang="ja-JP" sz="1800" dirty="0">
              <a:solidFill>
                <a:srgbClr val="0000FF"/>
              </a:solidFill>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3</a:t>
            </a:fld>
            <a:endParaRPr kumimoji="1" lang="ja-JP" altLang="en-US"/>
          </a:p>
        </p:txBody>
      </p:sp>
    </p:spTree>
    <p:extLst>
      <p:ext uri="{BB962C8B-B14F-4D97-AF65-F5344CB8AC3E}">
        <p14:creationId xmlns:p14="http://schemas.microsoft.com/office/powerpoint/2010/main" val="4221138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「２．実証事業の提案内容・課題の解決策」において提供するプロダクト・サービスの具体的な内容を記載してください。</a:t>
            </a:r>
            <a:br>
              <a:rPr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（誰の、どのような課題を、どのように解決する価値提案なのかを分かりやすく記載してください）</a:t>
            </a:r>
            <a:endParaRPr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また課題の解決に対して、本提案の独自の価値を記載してください。</a:t>
            </a:r>
            <a:endParaRPr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独自の価値提案は、アイデアベースではなく、顧客インタビュー</a:t>
            </a:r>
            <a:r>
              <a:rPr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テスト等を基にした仮説ベースで記載してください。</a:t>
            </a:r>
          </a:p>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提供するプロダクト、サービスについて、応募時点でのステータス（プロトタイプ製作中、実用最小限の製品構築中など）を記載してください。</a:t>
            </a: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4</a:t>
            </a:fld>
            <a:endParaRPr kumimoji="1" lang="ja-JP" altLang="en-US"/>
          </a:p>
        </p:txBody>
      </p:sp>
      <p:sp>
        <p:nvSpPr>
          <p:cNvPr id="9" name="タイトル 1">
            <a:extLst>
              <a:ext uri="{FF2B5EF4-FFF2-40B4-BE49-F238E27FC236}">
                <a16:creationId xmlns:a16="http://schemas.microsoft.com/office/drawing/2014/main" id="{6E823050-E0FE-4A2D-9329-D4BF3B867152}"/>
              </a:ext>
            </a:extLst>
          </p:cNvPr>
          <p:cNvSpPr>
            <a:spLocks noGrp="1"/>
          </p:cNvSpPr>
          <p:nvPr>
            <p:ph type="title"/>
          </p:nvPr>
        </p:nvSpPr>
        <p:spPr>
          <a:xfrm>
            <a:off x="456207" y="0"/>
            <a:ext cx="8280000" cy="828000"/>
          </a:xfrm>
        </p:spPr>
        <p:txBody>
          <a:bodyPr>
            <a:noAutofit/>
          </a:bodyPr>
          <a:lstStyle/>
          <a:p>
            <a:pPr algn="l"/>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３．提供するプロダクト・サービス／独自の価値提案</a:t>
            </a:r>
            <a:endParaRPr kumimoji="1"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961685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52728"/>
            <a:ext cx="8280000" cy="828000"/>
          </a:xfrm>
        </p:spPr>
        <p:txBody>
          <a:bodyPr>
            <a:noAutofit/>
          </a:bodyPr>
          <a:lstStyle/>
          <a:p>
            <a:pPr algn="l"/>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４．活用を想定している裾野市内の資産（アセット・フィールド）、および共創を想定する裾野市内企業・団体</a:t>
            </a:r>
            <a:endParaRPr kumimoji="1"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裾野市の●●という資産や特徴を活かしたい、裾野市の●●（企業・団体）と連携したい等、共創事業の実証に必要としている資産や連携企業・団体の想定を記載してください。</a:t>
            </a:r>
            <a:endParaRPr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5</a:t>
            </a:fld>
            <a:endParaRPr kumimoji="1" lang="ja-JP" altLang="en-US"/>
          </a:p>
        </p:txBody>
      </p:sp>
    </p:spTree>
    <p:extLst>
      <p:ext uri="{BB962C8B-B14F-4D97-AF65-F5344CB8AC3E}">
        <p14:creationId xmlns:p14="http://schemas.microsoft.com/office/powerpoint/2010/main" val="3131981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8909E-EA7F-00EB-E69A-EB544506590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9EA2761-5C72-4E36-79C5-49B95F01ACA9}"/>
              </a:ext>
            </a:extLst>
          </p:cNvPr>
          <p:cNvSpPr>
            <a:spLocks noGrp="1"/>
          </p:cNvSpPr>
          <p:nvPr>
            <p:ph type="title"/>
          </p:nvPr>
        </p:nvSpPr>
        <p:spPr>
          <a:xfrm>
            <a:off x="457200" y="0"/>
            <a:ext cx="8280000" cy="828000"/>
          </a:xfrm>
        </p:spPr>
        <p:txBody>
          <a:bodyPr>
            <a:noAutofit/>
          </a:bodyPr>
          <a:lstStyle/>
          <a:p>
            <a:pPr algn="l"/>
            <a:r>
              <a:rPr lang="en-US" altLang="ja-JP" sz="2400" b="1"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．本実証事業のスケジュール</a:t>
            </a:r>
            <a:endParaRPr kumimoji="1"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673FB130-8507-0DF8-167D-66AB977A754A}"/>
              </a:ext>
            </a:extLst>
          </p:cNvPr>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本実証事業のスケジュールを記載してください。</a:t>
            </a:r>
            <a:endParaRPr lang="en-US" altLang="ja-JP"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可能な限り、本事業期間における実証の工程や内容とその想定時期を記載してください（実証準備期間・実証実施期間等）。</a:t>
            </a:r>
          </a:p>
        </p:txBody>
      </p:sp>
      <p:sp>
        <p:nvSpPr>
          <p:cNvPr id="4" name="スライド番号プレースホルダー 3">
            <a:extLst>
              <a:ext uri="{FF2B5EF4-FFF2-40B4-BE49-F238E27FC236}">
                <a16:creationId xmlns:a16="http://schemas.microsoft.com/office/drawing/2014/main" id="{ECD43A10-671E-D984-78BD-A4C0CE5EBB36}"/>
              </a:ext>
            </a:extLst>
          </p:cNvPr>
          <p:cNvSpPr>
            <a:spLocks noGrp="1"/>
          </p:cNvSpPr>
          <p:nvPr>
            <p:ph type="sldNum" sz="quarter" idx="12"/>
          </p:nvPr>
        </p:nvSpPr>
        <p:spPr/>
        <p:txBody>
          <a:bodyPr/>
          <a:lstStyle/>
          <a:p>
            <a:fld id="{2B573624-9676-401E-A4F8-639460B6B7DA}" type="slidenum">
              <a:rPr kumimoji="1" lang="ja-JP" altLang="en-US" smtClean="0"/>
              <a:t>6</a:t>
            </a:fld>
            <a:endParaRPr kumimoji="1" lang="ja-JP" altLang="en-US"/>
          </a:p>
        </p:txBody>
      </p:sp>
    </p:spTree>
    <p:extLst>
      <p:ext uri="{BB962C8B-B14F-4D97-AF65-F5344CB8AC3E}">
        <p14:creationId xmlns:p14="http://schemas.microsoft.com/office/powerpoint/2010/main" val="2306891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3960" y="8712"/>
            <a:ext cx="8280000" cy="828000"/>
          </a:xfrm>
        </p:spPr>
        <p:txBody>
          <a:bodyPr>
            <a:noAutofit/>
          </a:bodyPr>
          <a:lstStyle/>
          <a:p>
            <a:pPr algn="l"/>
            <a:r>
              <a:rPr lang="en-US" altLang="ja-JP" sz="2400" b="1" dirty="0">
                <a:latin typeface="メイリオ" panose="020B0604030504040204" pitchFamily="50" charset="-128"/>
                <a:ea typeface="メイリオ" panose="020B0604030504040204" pitchFamily="50" charset="-128"/>
                <a:cs typeface="メイリオ" panose="020B0604030504040204" pitchFamily="50" charset="-128"/>
              </a:rPr>
              <a:t>6</a:t>
            </a:r>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．実証事業の実施体制・チームメンバーの経歴</a:t>
            </a:r>
            <a:endParaRPr kumimoji="1"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実証事業を実施するための組織体制及び役割が分かるように記載してください。</a:t>
            </a:r>
          </a:p>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窓口となる責任者を明確化していただき、またチームメンバーのバックグラウンド（経歴）や能力が事業の強み（優位性）になる場合、その内容を記載してください。</a:t>
            </a: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7</a:t>
            </a:fld>
            <a:endParaRPr kumimoji="1" lang="ja-JP" altLang="en-US"/>
          </a:p>
        </p:txBody>
      </p:sp>
    </p:spTree>
    <p:extLst>
      <p:ext uri="{BB962C8B-B14F-4D97-AF65-F5344CB8AC3E}">
        <p14:creationId xmlns:p14="http://schemas.microsoft.com/office/powerpoint/2010/main" val="3301570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0"/>
            <a:ext cx="8280000" cy="828000"/>
          </a:xfrm>
        </p:spPr>
        <p:txBody>
          <a:bodyPr>
            <a:noAutofit/>
          </a:bodyPr>
          <a:lstStyle/>
          <a:p>
            <a:pPr algn="l"/>
            <a:r>
              <a:rPr lang="en-US" altLang="ja-JP" sz="2400" b="1"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．本実証終了後の事業展開の見通し</a:t>
            </a:r>
            <a:endParaRPr kumimoji="1"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8</a:t>
            </a:fld>
            <a:endParaRPr kumimoji="1" lang="ja-JP" altLang="en-US"/>
          </a:p>
        </p:txBody>
      </p:sp>
      <p:sp>
        <p:nvSpPr>
          <p:cNvPr id="5" name="コンテンツ プレースホルダー 2">
            <a:extLst>
              <a:ext uri="{FF2B5EF4-FFF2-40B4-BE49-F238E27FC236}">
                <a16:creationId xmlns:a16="http://schemas.microsoft.com/office/drawing/2014/main" id="{B803585F-B324-9A40-EC51-A3B645EDEB38}"/>
              </a:ext>
            </a:extLst>
          </p:cNvPr>
          <p:cNvSpPr txBox="1">
            <a:spLocks/>
          </p:cNvSpPr>
          <p:nvPr/>
        </p:nvSpPr>
        <p:spPr>
          <a:xfrm>
            <a:off x="457200" y="1279301"/>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実証事業の成果を活用した、実証後の事業展開について想定している計画を記載してください。</a:t>
            </a:r>
          </a:p>
        </p:txBody>
      </p:sp>
    </p:spTree>
    <p:extLst>
      <p:ext uri="{BB962C8B-B14F-4D97-AF65-F5344CB8AC3E}">
        <p14:creationId xmlns:p14="http://schemas.microsoft.com/office/powerpoint/2010/main" val="2936777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3114" y="0"/>
            <a:ext cx="8280000" cy="828000"/>
          </a:xfrm>
        </p:spPr>
        <p:txBody>
          <a:bodyPr>
            <a:noAutofit/>
          </a:bodyPr>
          <a:lstStyle/>
          <a:p>
            <a:pPr algn="l"/>
            <a:r>
              <a:rPr lang="en-US" altLang="ja-JP" sz="2400" b="1" dirty="0">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．裾野市に期待する支援内容</a:t>
            </a:r>
            <a:endParaRPr kumimoji="1"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コンテンツ プレースホルダー 2"/>
          <p:cNvSpPr>
            <a:spLocks noGrp="1"/>
          </p:cNvSpPr>
          <p:nvPr>
            <p:ph idx="1"/>
          </p:nvPr>
        </p:nvSpPr>
        <p:spPr>
          <a:xfrm>
            <a:off x="457200" y="1279301"/>
            <a:ext cx="8229600" cy="4525963"/>
          </a:xfrm>
        </p:spPr>
        <p:txBody>
          <a:bodyPr/>
          <a:lstStyle/>
          <a:p>
            <a:r>
              <a:rPr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rPr>
              <a:t>実証事業において、裾野市からの支援が必要な場合、具体的に必要な支援内容を記載してください。</a:t>
            </a:r>
            <a:endParaRPr kumimoji="1" lang="ja-JP" altLang="en-US" sz="1800" dirty="0">
              <a:solidFill>
                <a:srgbClr val="0000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スライド番号プレースホルダー 3"/>
          <p:cNvSpPr>
            <a:spLocks noGrp="1"/>
          </p:cNvSpPr>
          <p:nvPr>
            <p:ph type="sldNum" sz="quarter" idx="12"/>
          </p:nvPr>
        </p:nvSpPr>
        <p:spPr/>
        <p:txBody>
          <a:bodyPr/>
          <a:lstStyle/>
          <a:p>
            <a:fld id="{2B573624-9676-401E-A4F8-639460B6B7DA}" type="slidenum">
              <a:rPr kumimoji="1" lang="ja-JP" altLang="en-US" smtClean="0"/>
              <a:t>9</a:t>
            </a:fld>
            <a:endParaRPr kumimoji="1" lang="ja-JP" altLang="en-US"/>
          </a:p>
        </p:txBody>
      </p:sp>
    </p:spTree>
    <p:extLst>
      <p:ext uri="{BB962C8B-B14F-4D97-AF65-F5344CB8AC3E}">
        <p14:creationId xmlns:p14="http://schemas.microsoft.com/office/powerpoint/2010/main" val="28848863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0</TotalTime>
  <Words>628</Words>
  <Application>Microsoft Office PowerPoint</Application>
  <PresentationFormat>画面に合わせる (4:3)</PresentationFormat>
  <Paragraphs>38</Paragraphs>
  <Slides>9</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9</vt:i4>
      </vt:variant>
    </vt:vector>
  </HeadingPairs>
  <TitlesOfParts>
    <vt:vector size="14" baseType="lpstr">
      <vt:lpstr>メイリオ</vt:lpstr>
      <vt:lpstr>Arial</vt:lpstr>
      <vt:lpstr>Calibri</vt:lpstr>
      <vt:lpstr>Wingdings</vt:lpstr>
      <vt:lpstr>Office ​​テーマ</vt:lpstr>
      <vt:lpstr>【実証事業名称】</vt:lpstr>
      <vt:lpstr>１．公募テーマにおける解決したい裾野市の課題</vt:lpstr>
      <vt:lpstr>２．実証事業の提案内容・課題の解決策</vt:lpstr>
      <vt:lpstr>３．提供するプロダクト・サービス／独自の価値提案</vt:lpstr>
      <vt:lpstr>４．活用を想定している裾野市内の資産（アセット・フィールド）、および共創を想定する裾野市内企業・団体</vt:lpstr>
      <vt:lpstr>5．本実証事業のスケジュール</vt:lpstr>
      <vt:lpstr>6．実証事業の実施体制・チームメンバーの経歴</vt:lpstr>
      <vt:lpstr>7．本実証終了後の事業展開の見通し</vt:lpstr>
      <vt:lpstr>8．裾野市に期待する支援内容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【共創事業提案名称 】</dc:title>
  <dc:creator/>
  <cp:lastModifiedBy/>
  <cp:revision>41</cp:revision>
  <dcterms:modified xsi:type="dcterms:W3CDTF">2026-08-03T04:59:12Z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2024-06-20T09:35:50Z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58d2f7ce-d20e-434a-b446-1d6f7f35cd1a</vt:lpwstr>
  </property>
  <property fmtid="{D5CDD505-2E9C-101B-9397-08002B2CF9AE}" pid="8" name="MSIP_Label_ea60d57e-af5b-4752-ac57-3e4f28ca11dc_ContentBits">
    <vt:lpwstr>0</vt:lpwstr>
  </property>
  <property fmtid="{D5CDD505-2E9C-101B-9397-08002B2CF9AE}" pid="9" name="ContentTypeId">
    <vt:lpwstr>0x0101000AD184174DBBCD49AFA4F19A27AB6792</vt:lpwstr>
  </property>
  <property fmtid="{D5CDD505-2E9C-101B-9397-08002B2CF9AE}" pid="10" name="MediaServiceImageTags">
    <vt:lpwstr/>
  </property>
</Properties>
</file>